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74" r:id="rId12"/>
    <p:sldId id="280" r:id="rId13"/>
    <p:sldId id="281" r:id="rId14"/>
    <p:sldId id="284" r:id="rId15"/>
    <p:sldId id="285" r:id="rId16"/>
    <p:sldId id="286" r:id="rId17"/>
    <p:sldId id="296" r:id="rId18"/>
    <p:sldId id="297" r:id="rId19"/>
    <p:sldId id="298" r:id="rId20"/>
    <p:sldId id="299" r:id="rId21"/>
    <p:sldId id="275" r:id="rId22"/>
    <p:sldId id="300" r:id="rId23"/>
    <p:sldId id="301" r:id="rId24"/>
    <p:sldId id="257" r:id="rId25"/>
    <p:sldId id="302" r:id="rId26"/>
    <p:sldId id="262" r:id="rId27"/>
    <p:sldId id="258" r:id="rId28"/>
    <p:sldId id="306" r:id="rId29"/>
    <p:sldId id="310" r:id="rId30"/>
    <p:sldId id="308" r:id="rId31"/>
    <p:sldId id="309" r:id="rId32"/>
    <p:sldId id="263" r:id="rId33"/>
    <p:sldId id="264" r:id="rId34"/>
    <p:sldId id="265" r:id="rId35"/>
    <p:sldId id="307" r:id="rId36"/>
    <p:sldId id="266" r:id="rId37"/>
    <p:sldId id="261" r:id="rId38"/>
    <p:sldId id="267" r:id="rId39"/>
    <p:sldId id="268" r:id="rId40"/>
    <p:sldId id="269" r:id="rId41"/>
    <p:sldId id="270" r:id="rId42"/>
    <p:sldId id="272" r:id="rId43"/>
    <p:sldId id="305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74"/>
            <p14:sldId id="280"/>
            <p14:sldId id="281"/>
            <p14:sldId id="284"/>
            <p14:sldId id="285"/>
            <p14:sldId id="286"/>
            <p14:sldId id="296"/>
            <p14:sldId id="297"/>
            <p14:sldId id="298"/>
            <p14:sldId id="299"/>
            <p14:sldId id="275"/>
            <p14:sldId id="300"/>
            <p14:sldId id="301"/>
            <p14:sldId id="257"/>
            <p14:sldId id="302"/>
            <p14:sldId id="262"/>
          </p14:sldIdLst>
        </p14:section>
        <p14:section name="Développement de modèles d’apprentissage automatique" id="{6D80F073-7ECF-9F4C-B5DE-182BF04F63B5}">
          <p14:sldIdLst>
            <p14:sldId id="258"/>
            <p14:sldId id="306"/>
            <p14:sldId id="310"/>
            <p14:sldId id="308"/>
            <p14:sldId id="309"/>
            <p14:sldId id="263"/>
            <p14:sldId id="264"/>
            <p14:sldId id="265"/>
            <p14:sldId id="307"/>
            <p14:sldId id="266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/>
    <p:restoredTop sz="94707"/>
  </p:normalViewPr>
  <p:slideViewPr>
    <p:cSldViewPr snapToGrid="0">
      <p:cViewPr>
        <p:scale>
          <a:sx n="78" d="100"/>
          <a:sy n="78" d="100"/>
        </p:scale>
        <p:origin x="976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E8F51-3491-2346-A4A8-3CF7E379BD90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55D8-369F-0740-B622-D401069537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Retirer les mots les plus fréquents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7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4.png"/><Relationship Id="rId7" Type="http://schemas.openxmlformats.org/officeDocument/2006/relationships/slide" Target="slide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08693E-2E95-5F7E-9B64-6D358896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371" r="-1" b="2136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l’analyse automatisée de vos commentaires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41698E-EF39-AE5B-A938-B38DD0B6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AECD6-9A9A-A2B6-044E-7112473D24D7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78078F5-566E-A04F-3B9F-5496868A80F6}"/>
              </a:ext>
            </a:extLst>
          </p:cNvPr>
          <p:cNvSpPr/>
          <p:nvPr/>
        </p:nvSpPr>
        <p:spPr>
          <a:xfrm>
            <a:off x="958850" y="1575361"/>
            <a:ext cx="10985500" cy="74428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997EFD-AFA3-922B-8783-8DA55BC3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F845DB-36C9-8138-AAF5-09EEC2B4B3D9}"/>
              </a:ext>
            </a:extLst>
          </p:cNvPr>
          <p:cNvSpPr txBox="1"/>
          <p:nvPr/>
        </p:nvSpPr>
        <p:spPr>
          <a:xfrm>
            <a:off x="1289050" y="1636513"/>
            <a:ext cx="1065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Brand24 : fait pour les entreprises écoute générale  dans le but connaitre sa réputation, outil d’écoute social, qui se base sur les mentions les </a:t>
            </a:r>
            <a:r>
              <a:rPr lang="fr-FR" dirty="0" err="1"/>
              <a:t>hastags</a:t>
            </a:r>
            <a:r>
              <a:rPr lang="fr-FR" dirty="0"/>
              <a:t>… plus voir trop large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7AFE03-F959-A2F1-0895-D23934B98ED5}"/>
              </a:ext>
            </a:extLst>
          </p:cNvPr>
          <p:cNvSpPr txBox="1"/>
          <p:nvPr/>
        </p:nvSpPr>
        <p:spPr>
          <a:xfrm>
            <a:off x="3323032" y="4055539"/>
            <a:ext cx="842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 solution YOU REVIEW : uniquement </a:t>
            </a:r>
            <a:r>
              <a:rPr lang="fr-FR" dirty="0" err="1"/>
              <a:t>youtube</a:t>
            </a:r>
            <a:r>
              <a:rPr lang="fr-FR" dirty="0"/>
              <a:t> par d’écoute mais analyse ciblée, texte français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BE469D-5A79-3225-E1F2-B2438E0F249E}"/>
              </a:ext>
            </a:extLst>
          </p:cNvPr>
          <p:cNvSpPr txBox="1"/>
          <p:nvPr/>
        </p:nvSpPr>
        <p:spPr>
          <a:xfrm>
            <a:off x="5483445" y="614881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Solutions existantes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F1D47CC-6F52-7513-5A30-F30FA2E8895C}"/>
              </a:ext>
            </a:extLst>
          </p:cNvPr>
          <p:cNvGrpSpPr/>
          <p:nvPr/>
        </p:nvGrpSpPr>
        <p:grpSpPr>
          <a:xfrm rot="16200000">
            <a:off x="-4258056" y="1959787"/>
            <a:ext cx="6096000" cy="9066176"/>
            <a:chOff x="0" y="1974273"/>
            <a:chExt cx="6096000" cy="9066176"/>
          </a:xfrm>
        </p:grpSpPr>
        <p:pic>
          <p:nvPicPr>
            <p:cNvPr id="12" name="Image 11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6B816977-7C9F-A9CB-7EF5-9848ACF7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3" name="Image 12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4B44597C-EE55-7AF6-8899-35733F06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637536" y="7581985"/>
              <a:ext cx="3458464" cy="3458464"/>
            </a:xfrm>
            <a:prstGeom prst="rect">
              <a:avLst/>
            </a:prstGeom>
          </p:spPr>
        </p:pic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D1A4E49-6076-3CA4-13C4-C2D67E5E1A42}"/>
              </a:ext>
            </a:extLst>
          </p:cNvPr>
          <p:cNvSpPr/>
          <p:nvPr/>
        </p:nvSpPr>
        <p:spPr>
          <a:xfrm>
            <a:off x="2679700" y="2642722"/>
            <a:ext cx="8375650" cy="744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5AE98A-55DC-E399-9792-946BFE22556D}"/>
              </a:ext>
            </a:extLst>
          </p:cNvPr>
          <p:cNvSpPr txBox="1"/>
          <p:nvPr/>
        </p:nvSpPr>
        <p:spPr>
          <a:xfrm>
            <a:off x="3323032" y="3449882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 solution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221A1D0A-2B93-DEC1-05DC-46BA9270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335165"/>
            <a:ext cx="1879600" cy="622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C27CE4-AE20-D089-3E03-723C8F475EBF}"/>
              </a:ext>
            </a:extLst>
          </p:cNvPr>
          <p:cNvSpPr txBox="1"/>
          <p:nvPr/>
        </p:nvSpPr>
        <p:spPr>
          <a:xfrm>
            <a:off x="2768600" y="2712536"/>
            <a:ext cx="597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Youlyze</a:t>
            </a:r>
            <a:r>
              <a:rPr lang="fr-FR" dirty="0"/>
              <a:t> : en développement et en anglais</a:t>
            </a:r>
          </a:p>
          <a:p>
            <a:endParaRPr lang="fr-FR" dirty="0"/>
          </a:p>
        </p:txBody>
      </p:sp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559E6AB7-24F5-265C-F722-F655ED33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2585122"/>
            <a:ext cx="1600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2E9DD2-F1E0-4B80-AB66-8B50E9E59CB0}"/>
              </a:ext>
            </a:extLst>
          </p:cNvPr>
          <p:cNvSpPr txBox="1"/>
          <p:nvPr/>
        </p:nvSpPr>
        <p:spPr>
          <a:xfrm>
            <a:off x="3625426" y="869061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D07BCF-A68F-FEDA-2078-3A32B12B5E3E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908670A-A26E-A777-CE80-912843BDDA54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7B49E3C-6D3A-AEE0-853A-1D10BCD8771F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4100D98-7D98-D0E5-6806-BC07181C8AF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92571E3-EEE4-191F-0CD6-B49CD11DBB40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8C1BB8-8CB7-C067-DAD9-F4C2AC75979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84B5BD27-87E5-2100-7DDD-76DA6FEF9B9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459585F-C08D-3612-A133-AA4E1D1D2963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B59CB50-CFEB-2411-9682-7794D647D57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avec coins rognés en diagonale 27">
              <a:extLst>
                <a:ext uri="{FF2B5EF4-FFF2-40B4-BE49-F238E27FC236}">
                  <a16:creationId xmlns:a16="http://schemas.microsoft.com/office/drawing/2014/main" id="{C4DE497B-0F84-3A25-51AF-73AC6AC5CED3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783F27-46A0-47CC-D91C-670896996641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ED18E94-FFB2-23AE-BB40-12E124FACD9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3431204-5658-5A1C-7D95-A3A8CDA7650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5FF59B3-7896-F052-DAE9-B3628301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0" y="306070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699000" y="1488354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079831-3298-A821-2C76-433150BD630B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9767EA8-A8DD-24EB-006D-AE89F2CA1385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077F0E81-01C8-23CD-0EC4-CD349F485FD5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BB2AD148-8DC1-EA33-DE94-4BF539DEE82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17A6D8-60A3-9878-7F4D-E53E23EE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316C5-6D8C-6D24-63E8-99F35185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et outils sélectionnées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55F226-EA0E-285C-DE28-36775F24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COMPATIBILITÉ</a:t>
            </a:r>
          </a:p>
          <a:p>
            <a:r>
              <a:rPr lang="fr-FR" dirty="0"/>
              <a:t>COUTS : tous gratuits</a:t>
            </a:r>
          </a:p>
          <a:p>
            <a:r>
              <a:rPr lang="fr-FR" dirty="0"/>
              <a:t>PERFORMANCE : </a:t>
            </a:r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 </a:t>
            </a:r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accéssibilité</a:t>
            </a:r>
            <a:r>
              <a:rPr lang="fr-FR" dirty="0"/>
              <a:t> aux modèles sans les télécharger</a:t>
            </a:r>
          </a:p>
          <a:p>
            <a:r>
              <a:rPr lang="fr-FR" dirty="0"/>
              <a:t>MAINTENABILITÉ</a:t>
            </a:r>
          </a:p>
          <a:p>
            <a:r>
              <a:rPr lang="fr-FR" dirty="0"/>
              <a:t>Python, </a:t>
            </a:r>
            <a:r>
              <a:rPr lang="fr-FR" dirty="0" err="1"/>
              <a:t>mongoDB</a:t>
            </a:r>
            <a:r>
              <a:rPr lang="fr-FR" dirty="0"/>
              <a:t>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</p:spTree>
    <p:extLst>
      <p:ext uri="{BB962C8B-B14F-4D97-AF65-F5344CB8AC3E}">
        <p14:creationId xmlns:p14="http://schemas.microsoft.com/office/powerpoint/2010/main" val="151143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FA8E79-3398-0054-9F57-B342D0045D59}"/>
              </a:ext>
            </a:extLst>
          </p:cNvPr>
          <p:cNvSpPr txBox="1"/>
          <p:nvPr/>
        </p:nvSpPr>
        <p:spPr>
          <a:xfrm>
            <a:off x="4605528" y="88044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DDF1C3-83B3-954A-75AF-0E20200BFD53}"/>
              </a:ext>
            </a:extLst>
          </p:cNvPr>
          <p:cNvSpPr txBox="1">
            <a:spLocks/>
          </p:cNvSpPr>
          <p:nvPr/>
        </p:nvSpPr>
        <p:spPr>
          <a:xfrm>
            <a:off x="95284" y="-20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48719E-012A-3588-6F81-3513896940B4}"/>
              </a:ext>
            </a:extLst>
          </p:cNvPr>
          <p:cNvSpPr txBox="1">
            <a:spLocks/>
          </p:cNvSpPr>
          <p:nvPr/>
        </p:nvSpPr>
        <p:spPr>
          <a:xfrm>
            <a:off x="1252728" y="-2002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D1A2EE-BC27-37B2-07FC-85C4813E5222}"/>
              </a:ext>
            </a:extLst>
          </p:cNvPr>
          <p:cNvSpPr/>
          <p:nvPr/>
        </p:nvSpPr>
        <p:spPr>
          <a:xfrm>
            <a:off x="2710543" y="1910012"/>
            <a:ext cx="6332323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E372490-6F13-FCC9-3D5D-8D27AE6F4A1F}"/>
              </a:ext>
            </a:extLst>
          </p:cNvPr>
          <p:cNvGrpSpPr/>
          <p:nvPr/>
        </p:nvGrpSpPr>
        <p:grpSpPr>
          <a:xfrm>
            <a:off x="434340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1D41A1F-7A23-ED85-32CD-872C3BABF54D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DE66A6B0-BFFE-1F2F-518D-EA58AE5A4F8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0C0EE89-0A38-90D9-8E6E-8D56B4F03159}"/>
              </a:ext>
            </a:extLst>
          </p:cNvPr>
          <p:cNvSpPr txBox="1"/>
          <p:nvPr/>
        </p:nvSpPr>
        <p:spPr>
          <a:xfrm>
            <a:off x="431129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6460AB84-2EA5-A440-04D3-38727DFF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468" y="1690688"/>
            <a:ext cx="7772400" cy="4552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56A6438-7D1F-A86D-BB04-876C8CD1D0B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16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1587-4CEA-BB15-5DB8-A243DB90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D4376C-BAE9-A6DA-8086-8D73F0064DB6}"/>
              </a:ext>
            </a:extLst>
          </p:cNvPr>
          <p:cNvSpPr/>
          <p:nvPr/>
        </p:nvSpPr>
        <p:spPr>
          <a:xfrm>
            <a:off x="455023" y="1910012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5B852A-E3CE-4D30-CA3D-C589D6A3EB72}"/>
              </a:ext>
            </a:extLst>
          </p:cNvPr>
          <p:cNvGrpSpPr/>
          <p:nvPr/>
        </p:nvGrpSpPr>
        <p:grpSpPr>
          <a:xfrm>
            <a:off x="82804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47E8FF-C802-6002-934D-C1B9DCFE3F1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D7CAA2E-0B76-2842-F5F9-98C18DD389E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5C1B3F9-B326-BA8C-EE37-DCBAA99D4720}"/>
              </a:ext>
            </a:extLst>
          </p:cNvPr>
          <p:cNvSpPr txBox="1"/>
          <p:nvPr/>
        </p:nvSpPr>
        <p:spPr>
          <a:xfrm>
            <a:off x="97881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3B0675-DD62-D0E5-4E80-0D08CAF83E1D}"/>
              </a:ext>
            </a:extLst>
          </p:cNvPr>
          <p:cNvSpPr txBox="1"/>
          <p:nvPr/>
        </p:nvSpPr>
        <p:spPr>
          <a:xfrm>
            <a:off x="15294428" y="5786882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603DBF4-1E3C-385E-3B73-4F93E05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1" y="1850073"/>
            <a:ext cx="7412629" cy="4342220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72EB550-3D19-9EB4-7619-A363AEB6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97948"/>
              </p:ext>
            </p:extLst>
          </p:nvPr>
        </p:nvGraphicFramePr>
        <p:xfrm>
          <a:off x="13275127" y="211327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06B3D4B6-8264-948A-842B-3A12E0362407}"/>
              </a:ext>
            </a:extLst>
          </p:cNvPr>
          <p:cNvSpPr txBox="1">
            <a:spLocks/>
          </p:cNvSpPr>
          <p:nvPr/>
        </p:nvSpPr>
        <p:spPr>
          <a:xfrm>
            <a:off x="95284" y="254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EA3E4A9-3B5B-E26E-A6DA-9B7508EE567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53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B839-D5FC-0F08-05AC-762CB720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3242580-9855-A3B4-BB8F-384E0517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776438"/>
              </p:ext>
            </p:extLst>
          </p:nvPr>
        </p:nvGraphicFramePr>
        <p:xfrm>
          <a:off x="561107" y="216296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B34570E3-0B51-482A-529D-8B8CF2962C04}"/>
              </a:ext>
            </a:extLst>
          </p:cNvPr>
          <p:cNvSpPr txBox="1"/>
          <p:nvPr/>
        </p:nvSpPr>
        <p:spPr>
          <a:xfrm>
            <a:off x="2580408" y="592708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014615-F0CC-05CC-56A3-292343411207}"/>
              </a:ext>
            </a:extLst>
          </p:cNvPr>
          <p:cNvSpPr/>
          <p:nvPr/>
        </p:nvSpPr>
        <p:spPr>
          <a:xfrm>
            <a:off x="-13314766" y="1866606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D859BE-9212-BFE2-7BF8-BF133CB17B36}"/>
              </a:ext>
            </a:extLst>
          </p:cNvPr>
          <p:cNvGrpSpPr/>
          <p:nvPr/>
        </p:nvGrpSpPr>
        <p:grpSpPr>
          <a:xfrm>
            <a:off x="-12941749" y="1647282"/>
            <a:ext cx="2970344" cy="800101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7CAE151-190C-F5CD-D485-1E942EE3DA0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77009FDF-6F9F-A926-885F-8995883B44E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4" name="Image 13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F8319E2-D9C0-ABE2-E013-B85B92A4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2628" y="1806667"/>
            <a:ext cx="7412629" cy="434222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8DDE102-41C8-69DA-4E0F-E4ACD2DB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FB1F076-CA3B-4EE0-A93E-020B48BFB693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66D4EF-580A-2704-97A5-A2E99EC06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C9E623-C9C9-8576-1823-D917FA5E434D}"/>
              </a:ext>
            </a:extLst>
          </p:cNvPr>
          <p:cNvSpPr/>
          <p:nvPr/>
        </p:nvSpPr>
        <p:spPr>
          <a:xfrm>
            <a:off x="262886" y="2366169"/>
            <a:ext cx="2676977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CBFE5C-7356-F281-3F53-9A0D7CD7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pour l’apprentissage &amp; construction de variables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5457ABE-087F-AFE4-B1D8-664A2DFA341D}"/>
              </a:ext>
            </a:extLst>
          </p:cNvPr>
          <p:cNvGrpSpPr/>
          <p:nvPr/>
        </p:nvGrpSpPr>
        <p:grpSpPr>
          <a:xfrm>
            <a:off x="146684" y="1910555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ACDE10F-7EF6-B089-E8EE-3841A08C349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095C568-1081-B9AF-DDDF-F407C746667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B1EF918-6EFC-AF12-2AEA-DB3AA612B1E5}"/>
              </a:ext>
            </a:extLst>
          </p:cNvPr>
          <p:cNvSpPr txBox="1"/>
          <p:nvPr/>
        </p:nvSpPr>
        <p:spPr>
          <a:xfrm>
            <a:off x="114576" y="619229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4C80C31-4F31-A9D3-87C5-1151B283B1DA}"/>
              </a:ext>
            </a:extLst>
          </p:cNvPr>
          <p:cNvGraphicFramePr>
            <a:graphicFrameLocks noGrp="1"/>
          </p:cNvGraphicFramePr>
          <p:nvPr/>
        </p:nvGraphicFramePr>
        <p:xfrm>
          <a:off x="3179618" y="2452895"/>
          <a:ext cx="8897804" cy="38404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25210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254205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8418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418347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257472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CBFD567-AC16-09AE-4ED9-CD59EE09F403}"/>
              </a:ext>
            </a:extLst>
          </p:cNvPr>
          <p:cNvSpPr txBox="1"/>
          <p:nvPr/>
        </p:nvSpPr>
        <p:spPr>
          <a:xfrm>
            <a:off x="4191000" y="63660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</p:spTree>
    <p:extLst>
      <p:ext uri="{BB962C8B-B14F-4D97-AF65-F5344CB8AC3E}">
        <p14:creationId xmlns:p14="http://schemas.microsoft.com/office/powerpoint/2010/main" val="813768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ajoutées pour / transformées pour l’apprentissage du modèle : texte </a:t>
            </a:r>
            <a:r>
              <a:rPr lang="fr-FR" dirty="0" err="1"/>
              <a:t>tokenizé</a:t>
            </a:r>
            <a:r>
              <a:rPr lang="fr-FR" dirty="0"/>
              <a:t>, vectorisé avec word2vec et </a:t>
            </a:r>
            <a:r>
              <a:rPr lang="fr-FR" dirty="0" err="1"/>
              <a:t>tfidf</a:t>
            </a:r>
            <a:endParaRPr lang="fr-FR" dirty="0"/>
          </a:p>
          <a:p>
            <a:r>
              <a:rPr lang="fr-FR" dirty="0"/>
              <a:t>La variable prédictive envisagées : sentiment positif, négatif et neutre</a:t>
            </a:r>
          </a:p>
          <a:p>
            <a:r>
              <a:rPr lang="fr-FR" dirty="0"/>
              <a:t>Les données d’apprentissage : </a:t>
            </a:r>
            <a:r>
              <a:rPr lang="fr-FR" dirty="0" err="1"/>
              <a:t>kaggle</a:t>
            </a:r>
            <a:r>
              <a:rPr lang="fr-FR" dirty="0"/>
              <a:t> api </a:t>
            </a:r>
            <a:r>
              <a:rPr lang="fr-FR" dirty="0" err="1"/>
              <a:t>youtube</a:t>
            </a:r>
            <a:r>
              <a:rPr lang="fr-FR" dirty="0"/>
              <a:t> traduit par google trad via python</a:t>
            </a:r>
          </a:p>
          <a:p>
            <a:r>
              <a:rPr lang="fr-FR" dirty="0"/>
              <a:t>Pour le topic modeling : le texte nettoyé simplement extrait de </a:t>
            </a:r>
            <a:r>
              <a:rPr lang="fr-FR" dirty="0" err="1"/>
              <a:t>you</a:t>
            </a:r>
            <a:r>
              <a:rPr lang="fr-FR" dirty="0"/>
              <a:t> tube pas d’entraiment nécessaire car les sujets dépendent des textes et diffèrent d’une vidéo à l’autre. Apprentissage non supervisé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DA06B91-808A-FA2C-9CFB-31D04A320CCB}"/>
              </a:ext>
            </a:extLst>
          </p:cNvPr>
          <p:cNvSpPr/>
          <p:nvPr/>
        </p:nvSpPr>
        <p:spPr>
          <a:xfrm>
            <a:off x="249527" y="5438369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FC8B4-C41D-9A5D-F6B2-EC7E64701B3A}"/>
              </a:ext>
            </a:extLst>
          </p:cNvPr>
          <p:cNvSpPr/>
          <p:nvPr/>
        </p:nvSpPr>
        <p:spPr>
          <a:xfrm>
            <a:off x="249527" y="2781723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4BF415B-986E-C4C2-ACBA-90402AC08FC8}"/>
              </a:ext>
            </a:extLst>
          </p:cNvPr>
          <p:cNvSpPr/>
          <p:nvPr/>
        </p:nvSpPr>
        <p:spPr>
          <a:xfrm>
            <a:off x="1672271" y="4110046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8EF03C8-7AC2-8B04-1262-7CB78D77DDA6}"/>
              </a:ext>
            </a:extLst>
          </p:cNvPr>
          <p:cNvSpPr/>
          <p:nvPr/>
        </p:nvSpPr>
        <p:spPr>
          <a:xfrm>
            <a:off x="1672271" y="1512858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2" y="12198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>
            <a:off x="93610" y="1406695"/>
            <a:ext cx="3157322" cy="1089834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Retrait des stop-</a:t>
              </a:r>
              <a:r>
                <a:rPr lang="fr-FR" dirty="0" err="1"/>
                <a:t>words</a:t>
              </a:r>
              <a:endParaRPr lang="fr-FR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8C56883-9BAE-1C57-3489-C5A8AC44E8E4}"/>
              </a:ext>
            </a:extLst>
          </p:cNvPr>
          <p:cNvGrpSpPr/>
          <p:nvPr/>
        </p:nvGrpSpPr>
        <p:grpSpPr>
          <a:xfrm>
            <a:off x="8684430" y="2672291"/>
            <a:ext cx="3157322" cy="1089834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BB8D801-CE90-F1BA-19D6-E11C892074D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FF43AFB3-F3EB-4024-3CBE-6862E539CDB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mots de moins de 3 lettres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6FABE2-ECE6-6D54-777B-10587165242D}"/>
              </a:ext>
            </a:extLst>
          </p:cNvPr>
          <p:cNvGrpSpPr/>
          <p:nvPr/>
        </p:nvGrpSpPr>
        <p:grpSpPr>
          <a:xfrm>
            <a:off x="249527" y="4050588"/>
            <a:ext cx="3157322" cy="1089834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4BBCEA-E135-9CDA-1BAC-151776B6AA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68EF1DBE-B74A-7FCC-C307-658ED4D9B2E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 la ponctuation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1BBEA3-7F6F-B941-3F9D-C774E763661D}"/>
              </a:ext>
            </a:extLst>
          </p:cNvPr>
          <p:cNvGrpSpPr/>
          <p:nvPr/>
        </p:nvGrpSpPr>
        <p:grpSpPr>
          <a:xfrm>
            <a:off x="8719844" y="5371469"/>
            <a:ext cx="3157322" cy="108983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40FD0D-1692-F470-994B-20A4285033E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A08ECEB-E198-4678-AE09-522D57C8E4E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Lemmatisation</a:t>
              </a: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F3D8DDB1-6DA1-1CF2-E9DC-665317A0DEFC}"/>
              </a:ext>
            </a:extLst>
          </p:cNvPr>
          <p:cNvSpPr txBox="1">
            <a:spLocks/>
          </p:cNvSpPr>
          <p:nvPr/>
        </p:nvSpPr>
        <p:spPr>
          <a:xfrm>
            <a:off x="377257" y="12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méthodes de sélection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d’un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B215F3-C878-6A36-7C64-9F9C6423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7898" cy="4351338"/>
          </a:xfrm>
        </p:spPr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5" name="Image 4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5F235F08-61BC-11BC-A358-FBF9E62E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354" y="1284929"/>
            <a:ext cx="7232215" cy="5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6876-6D3A-B03D-8700-D9E59E26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EDB32-77A4-DA1B-6A1E-239AA00A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d’un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36487B-D925-7285-6AF7-D0133651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B14F70C1-B42D-40C9-2D4F-1969C76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8" y="2596938"/>
            <a:ext cx="5826032" cy="4077478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D05E481A-17AD-C687-0EBB-7356A17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0008"/>
            <a:ext cx="557193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d’un modèle pré entrainé</a:t>
            </a:r>
          </a:p>
          <a:p>
            <a:r>
              <a:rPr lang="fr-FR" dirty="0"/>
              <a:t>Fine tuning d’un model </a:t>
            </a:r>
            <a:r>
              <a:rPr lang="fr-FR" dirty="0" err="1"/>
              <a:t>pre</a:t>
            </a:r>
            <a:r>
              <a:rPr lang="fr-FR" dirty="0"/>
              <a:t>-entrainé sur un texte étiqueté à la main</a:t>
            </a:r>
          </a:p>
          <a:p>
            <a:r>
              <a:rPr lang="fr-FR" dirty="0"/>
              <a:t>Recherche des meilleurs hyper paramètres :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CV </a:t>
            </a:r>
          </a:p>
          <a:p>
            <a:r>
              <a:rPr lang="fr-FR" dirty="0"/>
              <a:t>Cross - validation</a:t>
            </a:r>
          </a:p>
        </p:txBody>
      </p:sp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Déploiement et automatisation des modèles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Méthode de sauvegarde</a:t>
            </a:r>
          </a:p>
          <a:p>
            <a:r>
              <a:rPr lang="fr-FR" dirty="0"/>
              <a:t>Processus CI/CD</a:t>
            </a:r>
          </a:p>
          <a:p>
            <a:r>
              <a:rPr lang="fr-FR" dirty="0"/>
              <a:t>Système de monitoring</a:t>
            </a:r>
          </a:p>
          <a:p>
            <a:r>
              <a:rPr lang="fr-FR" dirty="0"/>
              <a:t>Système de collecte de données</a:t>
            </a:r>
          </a:p>
        </p:txBody>
      </p:sp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6275C-E70E-F5C7-2AD8-1A9D835B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Conteneur docker pour les modèles</a:t>
            </a:r>
          </a:p>
        </p:txBody>
      </p: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  <p:pic>
        <p:nvPicPr>
          <p:cNvPr id="5" name="Image 4" descr="Une image contenant diagramme,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0EA3AB7-7583-532A-ABC3-D2B12C8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8818"/>
            <a:ext cx="7772400" cy="5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AF3114DA-65E2-A893-1977-FC5F65CC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68" y="2316163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81A573F-0DAC-429B-8AE3-4F36C5A1B08F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4F20C3-A26A-A6FA-0966-C365F012F737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C0EE0-08A6-9137-67D7-51E451920190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35693-09B0-5AB8-1615-808DE5D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BF28BE4A-3EB1-5135-B633-026C5DE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41" y="2118567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359B56C-67AF-FA42-0D5B-7D86A13E683E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8ACC2-B3D5-F042-353E-210B240A61B9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1DE64A-E103-8238-03E6-80EC8C02D618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68DED7D-A00B-BD77-68BB-762CECA0FBFE}"/>
              </a:ext>
            </a:extLst>
          </p:cNvPr>
          <p:cNvSpPr txBox="1"/>
          <p:nvPr/>
        </p:nvSpPr>
        <p:spPr>
          <a:xfrm>
            <a:off x="3408218" y="3810696"/>
            <a:ext cx="407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</a:t>
            </a:r>
          </a:p>
        </p:txBody>
      </p:sp>
    </p:spTree>
    <p:extLst>
      <p:ext uri="{BB962C8B-B14F-4D97-AF65-F5344CB8AC3E}">
        <p14:creationId xmlns:p14="http://schemas.microsoft.com/office/powerpoint/2010/main" val="94444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auditeurs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8628</TotalTime>
  <Words>1923</Words>
  <Application>Microsoft Macintosh PowerPoint</Application>
  <PresentationFormat>Grand écran</PresentationFormat>
  <Paragraphs>405</Paragraphs>
  <Slides>43</Slides>
  <Notes>1</Notes>
  <HiddenSlides>8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9" baseType="lpstr">
      <vt:lpstr>ADLaM Display</vt:lpstr>
      <vt:lpstr>Aptos</vt:lpstr>
      <vt:lpstr>Aptos Display</vt:lpstr>
      <vt:lpstr>Arial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Stratégie de résolution du problème</vt:lpstr>
      <vt:lpstr>Présentation PowerPoint</vt:lpstr>
      <vt:lpstr>Technologie et outils sélectionnées</vt:lpstr>
      <vt:lpstr>Développement de modèles d’apprentissage automatique</vt:lpstr>
      <vt:lpstr>Données pour l’apprentissage &amp; construction de variables</vt:lpstr>
      <vt:lpstr>Présentation PowerPoint</vt:lpstr>
      <vt:lpstr>Données pour l’apprentissage &amp; construction de variables</vt:lpstr>
      <vt:lpstr>Données pour l’apprentissage &amp; construction de variables</vt:lpstr>
      <vt:lpstr>Jeu de données exploitable pour l’apprentissage / construction de variables</vt:lpstr>
      <vt:lpstr>Des méthodes de sélection de variables</vt:lpstr>
      <vt:lpstr>Entrainement d’un modèle</vt:lpstr>
      <vt:lpstr>Entrainement d’un modèle</vt:lpstr>
      <vt:lpstr>Une méthode d’optimisation des modèles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60</cp:revision>
  <dcterms:created xsi:type="dcterms:W3CDTF">2025-08-26T17:00:21Z</dcterms:created>
  <dcterms:modified xsi:type="dcterms:W3CDTF">2025-09-10T20:16:42Z</dcterms:modified>
</cp:coreProperties>
</file>